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6" r:id="rId1"/>
    <p:sldMasterId id="2147483738" r:id="rId2"/>
    <p:sldMasterId id="2147483750" r:id="rId3"/>
    <p:sldMasterId id="2147483774" r:id="rId4"/>
  </p:sldMasterIdLst>
  <p:notesMasterIdLst>
    <p:notesMasterId r:id="rId18"/>
  </p:notesMasterIdLst>
  <p:handoutMasterIdLst>
    <p:handoutMasterId r:id="rId19"/>
  </p:handoutMasterIdLst>
  <p:sldIdLst>
    <p:sldId id="414" r:id="rId5"/>
    <p:sldId id="413" r:id="rId6"/>
    <p:sldId id="446" r:id="rId7"/>
    <p:sldId id="447" r:id="rId8"/>
    <p:sldId id="437" r:id="rId9"/>
    <p:sldId id="409" r:id="rId10"/>
    <p:sldId id="443" r:id="rId11"/>
    <p:sldId id="439" r:id="rId12"/>
    <p:sldId id="444" r:id="rId13"/>
    <p:sldId id="438" r:id="rId14"/>
    <p:sldId id="440" r:id="rId15"/>
    <p:sldId id="445" r:id="rId16"/>
    <p:sldId id="28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900"/>
    <a:srgbClr val="7A7A7A"/>
    <a:srgbClr val="6BD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5" autoAdjust="0"/>
    <p:restoredTop sz="96327" autoAdjust="0"/>
  </p:normalViewPr>
  <p:slideViewPr>
    <p:cSldViewPr snapToGrid="0" snapToObjects="1">
      <p:cViewPr varScale="1">
        <p:scale>
          <a:sx n="123" d="100"/>
          <a:sy n="123" d="100"/>
        </p:scale>
        <p:origin x="18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8" d="100"/>
        <a:sy n="15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D9B3D7-15CB-9343-AA49-EFB5A8F33F18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D9BD6B-3536-BC44-B54A-7079C6CEB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3032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EFF1E-85A1-6640-AFB9-C38833E80A84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67457-1E83-1040-AFF7-8D09C473D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8426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67457-1E83-1040-AFF7-8D09C473DBD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801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88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884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17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 userDrawn="1"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72059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228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624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91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575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617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9801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1642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3244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378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608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63568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4864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698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187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90739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7651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878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88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59018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27284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6526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5811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613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241" y="2579003"/>
            <a:ext cx="8787652" cy="24685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754" y="2676578"/>
            <a:ext cx="8584534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6712" y="4176248"/>
            <a:ext cx="5741894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rgbClr val="0EAE9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By Sanjay and Arvind Seshan</a:t>
            </a:r>
          </a:p>
        </p:txBody>
      </p:sp>
      <p:sp>
        <p:nvSpPr>
          <p:cNvPr id="8" name="Subtitle 1">
            <a:extLst>
              <a:ext uri="{FF2B5EF4-FFF2-40B4-BE49-F238E27FC236}">
                <a16:creationId xmlns:a16="http://schemas.microsoft.com/office/drawing/2014/main" id="{227F28FB-346D-45F5-A52C-A1B7DBC13191}"/>
              </a:ext>
            </a:extLst>
          </p:cNvPr>
          <p:cNvSpPr txBox="1">
            <a:spLocks/>
          </p:cNvSpPr>
          <p:nvPr/>
        </p:nvSpPr>
        <p:spPr>
          <a:xfrm>
            <a:off x="4808377" y="357846"/>
            <a:ext cx="4161516" cy="50948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charset="2"/>
              <a:buChar char="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3200" dirty="0"/>
              <a:t>PRIME LESSONS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13C618-BE4E-4AD7-9CD9-0AB9F17BD5D4}"/>
              </a:ext>
            </a:extLst>
          </p:cNvPr>
          <p:cNvSpPr txBox="1"/>
          <p:nvPr/>
        </p:nvSpPr>
        <p:spPr>
          <a:xfrm>
            <a:off x="6331000" y="685891"/>
            <a:ext cx="24401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/>
              <a:t>By the Makers of EV3Lessons</a:t>
            </a:r>
          </a:p>
        </p:txBody>
      </p:sp>
      <p:pic>
        <p:nvPicPr>
          <p:cNvPr id="18" name="Picture 17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69DF8FC2-9ED1-BB44-8E96-5B069F6C6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649" y="993668"/>
            <a:ext cx="1158461" cy="1158461"/>
          </a:xfrm>
          <a:prstGeom prst="rect">
            <a:avLst/>
          </a:prstGeom>
        </p:spPr>
      </p:pic>
      <p:pic>
        <p:nvPicPr>
          <p:cNvPr id="19" name="Picture 18" descr="Shape, square&#10;&#10;Description automatically generated">
            <a:extLst>
              <a:ext uri="{FF2B5EF4-FFF2-40B4-BE49-F238E27FC236}">
                <a16:creationId xmlns:a16="http://schemas.microsoft.com/office/drawing/2014/main" id="{2D46D815-081F-064A-AFA6-098A6E7A3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647" y="993669"/>
            <a:ext cx="1158461" cy="115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333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088" y="1140006"/>
            <a:ext cx="8831580" cy="5082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8409" y="6320275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 sz="900"/>
            </a:lvl1pPr>
          </a:lstStyle>
          <a:p>
            <a:r>
              <a:rPr lang="en-GB"/>
              <a:t>Copyright © 2020 SPIKE Prime Lessons (primelessons.org) CC-BY-NC-SA.  (Last edit: 11/26/2020)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36372" y="6316501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9C872A-C57F-4B1F-AFD0-FDF125C3C485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4711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F621E0-AEE7-4799-81EB-EB99ED60C8DF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40FAB25-E17C-4189-8846-137BC28A1EB3}"/>
              </a:ext>
            </a:extLst>
          </p:cNvPr>
          <p:cNvSpPr txBox="1">
            <a:spLocks/>
          </p:cNvSpPr>
          <p:nvPr/>
        </p:nvSpPr>
        <p:spPr>
          <a:xfrm>
            <a:off x="175260" y="292975"/>
            <a:ext cx="8746864" cy="7527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7879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2200" y="1174924"/>
            <a:ext cx="4185204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52" y="1177439"/>
            <a:ext cx="4226411" cy="4967864"/>
          </a:xfrm>
        </p:spPr>
        <p:txBody>
          <a:bodyPr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A4B09-24AC-454E-8A0C-D31EDE12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4EC4D01-901A-4258-A65D-27A4329F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3A7F9C-E99E-44C1-89A0-A6ED28ADCEF0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8F86C8F5-3CD8-41C6-A6C4-EF53AE7214CB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89BF07E-558D-420A-943A-465BCC227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6805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7E6853-34E8-4052-808F-422B5860D591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FA1566-CE68-450F-950A-CED460092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9908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2632993-FC7F-42E0-9D01-6C58965F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7B8D68D-165F-4007-99ED-9807B7E8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2068E05-BA91-41C0-82CA-8F2AD35C67E8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2971BF8-D77B-4814-931D-48F5EB38C3C1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7D59584-71E8-443A-AF13-6C99AD608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791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2809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E18750-3B08-429F-A276-D977DF7F7295}"/>
              </a:ext>
            </a:extLst>
          </p:cNvPr>
          <p:cNvSpPr>
            <a:spLocks noChangeAspect="1"/>
          </p:cNvSpPr>
          <p:nvPr/>
        </p:nvSpPr>
        <p:spPr>
          <a:xfrm>
            <a:off x="142200" y="249101"/>
            <a:ext cx="8831579" cy="84045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9B12976-4243-42C3-AD82-86478174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" y="292975"/>
            <a:ext cx="8746864" cy="752706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B5BF95A-3885-4491-876B-4C99D444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25C0E0-87AD-4A9A-8CC2-D51E549C54AC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57F6DEB-B3FE-4632-A871-23BAA7FEA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409" y="6266485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17718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318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9424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523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65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148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393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073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50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75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437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GB"/>
              <a:t>Copyright © 2020 SPIKE Prime Lessons (primelessons.org) CC-BY-NC-SA.  (Last edit: 11/26/2020)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 userDrawn="1"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2412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3289" y="270616"/>
            <a:ext cx="8834991" cy="697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3289" y="1059264"/>
            <a:ext cx="8834991" cy="4823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43290" y="111873"/>
            <a:ext cx="2926080" cy="10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052201" y="111873"/>
            <a:ext cx="2926080" cy="108000"/>
          </a:xfrm>
          <a:prstGeom prst="rect">
            <a:avLst/>
          </a:prstGeom>
          <a:solidFill>
            <a:srgbClr val="0EAE9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097745" y="111873"/>
            <a:ext cx="2926080" cy="108000"/>
          </a:xfrm>
          <a:prstGeom prst="rect">
            <a:avLst/>
          </a:prstGeom>
          <a:solidFill>
            <a:srgbClr val="FFD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010EC07-0A4A-4C6A-950D-55707B6C7F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409" y="6266485"/>
            <a:ext cx="7599835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C4CC031-9FAD-457B-A616-9F45DA2DE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36372" y="6280641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AF90A68-628C-4E8F-BCF5-404070DD47EC}"/>
              </a:ext>
            </a:extLst>
          </p:cNvPr>
          <p:cNvCxnSpPr/>
          <p:nvPr/>
        </p:nvCxnSpPr>
        <p:spPr>
          <a:xfrm>
            <a:off x="175260" y="6316935"/>
            <a:ext cx="883158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2790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charset="2"/>
        <a:buChar char="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54FC62F-EA83-4EF9-95CE-3B2D1CAF10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moving objects &amp; Stall Detection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Arvind Seshan</a:t>
            </a:r>
          </a:p>
        </p:txBody>
      </p:sp>
    </p:spTree>
    <p:extLst>
      <p:ext uri="{BB962C8B-B14F-4D97-AF65-F5344CB8AC3E}">
        <p14:creationId xmlns:p14="http://schemas.microsoft.com/office/powerpoint/2010/main" val="1568785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C2496-9D67-477B-AD18-EFA132FEB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2: Pick up object (ADB challenge)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6B572-2812-44B7-87D4-5B688E5BD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210" y="1140006"/>
            <a:ext cx="8765914" cy="5082601"/>
          </a:xfrm>
        </p:spPr>
        <p:txBody>
          <a:bodyPr/>
          <a:lstStyle/>
          <a:p>
            <a:r>
              <a:rPr lang="en-US" dirty="0"/>
              <a:t>Drive forward, pick up a hoop and return to the start</a:t>
            </a:r>
          </a:p>
          <a:p>
            <a:r>
              <a:rPr lang="en-US" dirty="0"/>
              <a:t>Make sure to use stall detection in case the motor gets stuck while trying to collect the hoop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70AA0C-0ADF-4FCC-BD48-F1AC0A83C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C03A4-9BFF-4083-A942-7040999D2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10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7060090-7C61-484E-9016-557B1F457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696" y="3396479"/>
            <a:ext cx="1615042" cy="27517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99B6F63-FB53-4CF0-863B-EC50F3482E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123"/>
          <a:stretch/>
        </p:blipFill>
        <p:spPr>
          <a:xfrm>
            <a:off x="1522762" y="2318767"/>
            <a:ext cx="4319113" cy="272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124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C2496-9D67-477B-AD18-EFA132FEB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2 solution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70AA0C-0ADF-4FCC-BD48-F1AC0A83C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0C9101-2C78-4B93-A101-8D4D52CC4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66F1B-196D-417E-8D7E-B695F7888675}"/>
              </a:ext>
            </a:extLst>
          </p:cNvPr>
          <p:cNvSpPr txBox="1"/>
          <p:nvPr/>
        </p:nvSpPr>
        <p:spPr>
          <a:xfrm>
            <a:off x="4479351" y="2149532"/>
            <a:ext cx="42936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6"/>
                </a:solidFill>
              </a:rPr>
              <a:t>Configure motors. This program is configured for the ADB robot and large SPIKE Prime tires.</a:t>
            </a:r>
          </a:p>
          <a:p>
            <a:r>
              <a:rPr lang="en-US" u="sng" dirty="0">
                <a:solidFill>
                  <a:schemeClr val="accent6"/>
                </a:solidFill>
              </a:rPr>
              <a:t>Turn stall detection on in case it was turned off in an earlier program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719CF5-8D94-416F-BD4A-C3DA2BB4FD3E}"/>
              </a:ext>
            </a:extLst>
          </p:cNvPr>
          <p:cNvSpPr txBox="1"/>
          <p:nvPr/>
        </p:nvSpPr>
        <p:spPr>
          <a:xfrm>
            <a:off x="3763278" y="4373511"/>
            <a:ext cx="3415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solidFill>
                  <a:schemeClr val="accent6"/>
                </a:solidFill>
              </a:rPr>
              <a:t>Move forward up to your object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87D688-422B-414D-9086-8A93C589D97F}"/>
              </a:ext>
            </a:extLst>
          </p:cNvPr>
          <p:cNvSpPr txBox="1"/>
          <p:nvPr/>
        </p:nvSpPr>
        <p:spPr>
          <a:xfrm>
            <a:off x="3771299" y="4636737"/>
            <a:ext cx="3497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solidFill>
                  <a:schemeClr val="accent6"/>
                </a:solidFill>
              </a:rPr>
              <a:t>Rotate the arm up to pick up the hoop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A91CC6-BD7B-4CEC-9669-02B457ECF81B}"/>
              </a:ext>
            </a:extLst>
          </p:cNvPr>
          <p:cNvSpPr txBox="1"/>
          <p:nvPr/>
        </p:nvSpPr>
        <p:spPr>
          <a:xfrm>
            <a:off x="3771299" y="4935861"/>
            <a:ext cx="3415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solidFill>
                  <a:schemeClr val="accent6"/>
                </a:solidFill>
              </a:rPr>
              <a:t>Move back to starting point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3DF2F5-A2EB-48F5-B67A-BBB8A2F4FDCB}"/>
              </a:ext>
            </a:extLst>
          </p:cNvPr>
          <p:cNvSpPr txBox="1"/>
          <p:nvPr/>
        </p:nvSpPr>
        <p:spPr>
          <a:xfrm>
            <a:off x="370951" y="2151835"/>
            <a:ext cx="549243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 = Motor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motor.set_stop_action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'brake'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motor.set_default_speed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motor.set_stall_detection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motor_pair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MotorPair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'A'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'E'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motor_pair.set_stop_action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'brake'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motor_pair.set_motor_rotation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27.63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'cm'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motor_pair.set_default_speed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motor_pair.move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'cm'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motor.run_for_degrees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motor_pair.move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-10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'cm'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054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F2B23-0040-4F0C-AB9A-D7197920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97C32-363C-4616-9E3B-AA89323E5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about situations in FIRST LEGO League when stall detection would be helpful</a:t>
            </a:r>
          </a:p>
          <a:p>
            <a:pPr lvl="1"/>
            <a:r>
              <a:rPr lang="en-US" dirty="0"/>
              <a:t>When might the robot get stuck?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E5EE64-2F62-4B29-8094-8E0B2C8F7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72A088-B6C4-4917-8B40-D0EDFBF03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17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7983"/>
            <a:ext cx="8245474" cy="1145345"/>
          </a:xfrm>
        </p:spPr>
        <p:txBody>
          <a:bodyPr>
            <a:normAutofit/>
          </a:bodyPr>
          <a:lstStyle/>
          <a:p>
            <a:r>
              <a:rPr lang="en-US" sz="1600" dirty="0"/>
              <a:t>This lesson was created by Arvind Seshan for SPIKE Prime Lessons</a:t>
            </a:r>
          </a:p>
          <a:p>
            <a:r>
              <a:rPr lang="en-US" sz="1600" dirty="0"/>
              <a:t>More lessons are available at www.primelessons.org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39919-47A8-43E0-85A2-F648492C2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74847-7BE4-4E4D-8159-51DF7B93C616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75029" y="5862802"/>
            <a:ext cx="7734052" cy="369332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5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510" y="5253616"/>
            <a:ext cx="1479091" cy="52104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2129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 how to move non-drive motors</a:t>
            </a:r>
          </a:p>
          <a:p>
            <a:r>
              <a:rPr lang="en-US" dirty="0"/>
              <a:t>Learn about motor stalls</a:t>
            </a:r>
          </a:p>
          <a:p>
            <a:r>
              <a:rPr lang="en-US" dirty="0"/>
              <a:t>Note: Although images shown may be a SPIKE Prime, the same techniques apply to Robot Inventor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511978-D10A-AD43-B291-F6BC2E551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94A9E-738B-422E-94C4-3058D2078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39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3B623-554A-4E53-8765-B06EB7AE5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Motor Functions (Actions)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F8A94-61EB-460D-8764-FEEA51BC5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210" y="1140006"/>
            <a:ext cx="8850630" cy="508260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To control motors, they must first be initialized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 = Motor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dirty="0"/>
              <a:t>To run for a certain duration, use</a:t>
            </a:r>
          </a:p>
          <a:p>
            <a:pPr marL="0" indent="0">
              <a:buNone/>
            </a:pP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run_for_degrees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degrees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speed=</a:t>
            </a:r>
            <a:r>
              <a:rPr lang="en-GB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run_for_rotations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rotations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speed=</a:t>
            </a:r>
            <a:r>
              <a:rPr lang="en-GB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run_for_seconds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seconds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speed=</a:t>
            </a:r>
            <a:r>
              <a:rPr lang="en-GB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chemeClr val="tx1"/>
                </a:solidFill>
                <a:effectLst/>
              </a:rPr>
              <a:t>To start running the motors, until stopped at a later spot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speed=</a:t>
            </a:r>
            <a:r>
              <a:rPr lang="en-US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start_at_power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power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stop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To run the motor to a specific location</a:t>
            </a:r>
          </a:p>
          <a:p>
            <a:pPr marL="0" indent="0">
              <a:buNone/>
            </a:pP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run_to_degrees_counted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degrees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speed=</a:t>
            </a:r>
            <a:r>
              <a:rPr lang="en-GB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run_to_position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degrees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direction=</a:t>
            </a:r>
            <a:r>
              <a:rPr lang="en-GB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'shortest path'</a:t>
            </a:r>
            <a: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speed=</a:t>
            </a:r>
            <a:r>
              <a:rPr lang="en-GB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GB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GB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b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49A69A-376C-4689-94A8-EE893186F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4ED7A-60EC-4681-A613-6CF28BA96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7F34E0-9524-4509-8BAA-C44C3F9D3AEA}"/>
              </a:ext>
            </a:extLst>
          </p:cNvPr>
          <p:cNvSpPr txBox="1"/>
          <p:nvPr/>
        </p:nvSpPr>
        <p:spPr>
          <a:xfrm>
            <a:off x="4042610" y="5348662"/>
            <a:ext cx="25105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'clockwise' '</a:t>
            </a:r>
            <a:r>
              <a:rPr lang="en-GB" sz="1400" b="0" dirty="0" err="1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counterclockwise</a:t>
            </a:r>
            <a:r>
              <a:rPr lang="en-GB" sz="1400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4119711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3B623-554A-4E53-8765-B06EB7AE5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Motor Functions (Measurements/Settings)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F8A94-61EB-460D-8764-FEEA51BC5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210" y="1140006"/>
            <a:ext cx="8850630" cy="5082601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000000"/>
                </a:solidFill>
              </a:rPr>
              <a:t>The rotation sensor in the motor can be used to tell the number of degrees the motor has turned</a:t>
            </a:r>
          </a:p>
          <a:p>
            <a:r>
              <a:rPr lang="en-GB" b="0" dirty="0">
                <a:solidFill>
                  <a:srgbClr val="000000"/>
                </a:solidFill>
                <a:effectLst/>
              </a:rPr>
              <a:t>To do this, use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set_degrees_counted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degrees_counted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b="0" dirty="0">
                <a:solidFill>
                  <a:schemeClr val="tx1"/>
                </a:solidFill>
                <a:effectLst/>
              </a:rPr>
              <a:t> and </a:t>
            </a: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get_degrees_counted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tx1"/>
                </a:solidFill>
                <a:effectLst/>
              </a:rPr>
              <a:t>Just like motor pairs, you can alter various settings</a:t>
            </a:r>
          </a:p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set_stop_action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D8009B"/>
                </a:solidFill>
                <a:latin typeface="Consolas" panose="020B0609020204030204" pitchFamily="49" charset="0"/>
              </a:rPr>
              <a:t>action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b="0" dirty="0">
              <a:solidFill>
                <a:schemeClr val="tx1"/>
              </a:solidFill>
              <a:effectLst/>
            </a:endParaRPr>
          </a:p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set_default_speed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default_speed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GB" b="0" dirty="0">
              <a:solidFill>
                <a:srgbClr val="000000"/>
              </a:solidFill>
              <a:effectLst/>
            </a:endParaRPr>
          </a:p>
          <a:p>
            <a:r>
              <a:rPr lang="en-US" dirty="0"/>
              <a:t>You can also read different measurements associated with the motor</a:t>
            </a:r>
          </a:p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get_speed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get_position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get_default_speed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49A69A-376C-4689-94A8-EE893186F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4ED7A-60EC-4681-A613-6CF28BA96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B2FAA6-DEB8-472B-9DCB-1E04ADBE4F9B}"/>
              </a:ext>
            </a:extLst>
          </p:cNvPr>
          <p:cNvSpPr txBox="1"/>
          <p:nvPr/>
        </p:nvSpPr>
        <p:spPr>
          <a:xfrm>
            <a:off x="3072063" y="2837709"/>
            <a:ext cx="91841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400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'coast'</a:t>
            </a:r>
          </a:p>
          <a:p>
            <a:pPr algn="ctr"/>
            <a:r>
              <a:rPr lang="en-GB" sz="1400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'brake'</a:t>
            </a:r>
          </a:p>
          <a:p>
            <a:pPr algn="ctr"/>
            <a:r>
              <a:rPr lang="en-GB" sz="1400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'hold'</a:t>
            </a:r>
          </a:p>
        </p:txBody>
      </p:sp>
    </p:spTree>
    <p:extLst>
      <p:ext uri="{BB962C8B-B14F-4D97-AF65-F5344CB8AC3E}">
        <p14:creationId xmlns:p14="http://schemas.microsoft.com/office/powerpoint/2010/main" val="2097561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3B623-554A-4E53-8765-B06EB7AE5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Stall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F8A94-61EB-460D-8764-FEEA51BC5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210" y="1140006"/>
            <a:ext cx="8850630" cy="5082601"/>
          </a:xfrm>
        </p:spPr>
        <p:txBody>
          <a:bodyPr/>
          <a:lstStyle/>
          <a:p>
            <a:r>
              <a:rPr lang="en-US" dirty="0"/>
              <a:t>Often times, you program the motor to move a particular amount. However, the motor gets stuck before it reaches that amount.</a:t>
            </a:r>
          </a:p>
          <a:p>
            <a:r>
              <a:rPr lang="en-US" dirty="0"/>
              <a:t>Stall Detection allows your program to automatically move on to the next line in the code when a particular motor command is stuck (unable to complete its move)</a:t>
            </a:r>
          </a:p>
          <a:p>
            <a:r>
              <a:rPr lang="en-US" dirty="0"/>
              <a:t>SPIKE Prime has a built-in Stall Detection</a:t>
            </a:r>
          </a:p>
          <a:p>
            <a:r>
              <a:rPr lang="en-US" dirty="0"/>
              <a:t>By default, Stall Detection is </a:t>
            </a:r>
            <a:r>
              <a:rPr lang="en-US" b="1" dirty="0"/>
              <a:t>on</a:t>
            </a:r>
            <a:r>
              <a:rPr lang="en-US" dirty="0"/>
              <a:t> when using single motor functions. However, you can turn this feature off using this function:</a:t>
            </a:r>
          </a:p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set_stall_detection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tx1"/>
                </a:solidFill>
              </a:rPr>
              <a:t>You can even detect if a motor stall or interrupt has occurred by doing</a:t>
            </a:r>
          </a:p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was_stalled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was_interrupted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chemeClr val="tx1"/>
              </a:solidFill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49A69A-376C-4689-94A8-EE893186F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04ED7A-60EC-4681-A613-6CF28BA96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688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Values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F23C5-E722-482C-81B4-A10CDEFA3A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3340" y="1218203"/>
            <a:ext cx="3818784" cy="5184221"/>
          </a:xfrm>
        </p:spPr>
        <p:txBody>
          <a:bodyPr>
            <a:normAutofit/>
          </a:bodyPr>
          <a:lstStyle/>
          <a:p>
            <a:r>
              <a:rPr lang="en-US" dirty="0"/>
              <a:t>You can enter negative values for power or distance</a:t>
            </a:r>
          </a:p>
          <a:p>
            <a:r>
              <a:rPr lang="en-US" dirty="0"/>
              <a:t>This will make the robot move backwards</a:t>
            </a:r>
          </a:p>
          <a:p>
            <a:r>
              <a:rPr lang="en-US" dirty="0"/>
              <a:t>If you negate two values (e.g. power and distance or distance and backwards direction), the robot will move forward.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AF4E7-EE89-C347-970F-E96D5843F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1C1AE6-58FB-4BD0-9EA4-F92B3021E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7268" y="1517037"/>
            <a:ext cx="20880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</a:rPr>
              <a:t>Negative Power = Backwards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98900" y="3214313"/>
            <a:ext cx="1889177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B900"/>
                </a:solidFill>
              </a:rPr>
              <a:t>Positive Power = Forward</a:t>
            </a:r>
          </a:p>
        </p:txBody>
      </p:sp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B2417A30-0FB1-4C69-8280-BEE86CEBCD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83" t="10012" r="39565" b="16474"/>
          <a:stretch/>
        </p:blipFill>
        <p:spPr>
          <a:xfrm>
            <a:off x="2142260" y="1421578"/>
            <a:ext cx="1508524" cy="3576952"/>
          </a:xfrm>
          <a:prstGeom prst="rect">
            <a:avLst/>
          </a:prstGeom>
        </p:spPr>
      </p:pic>
      <p:sp>
        <p:nvSpPr>
          <p:cNvPr id="16" name="Arc 15">
            <a:extLst>
              <a:ext uri="{FF2B5EF4-FFF2-40B4-BE49-F238E27FC236}">
                <a16:creationId xmlns:a16="http://schemas.microsoft.com/office/drawing/2014/main" id="{0225DF6D-E256-48CD-B8AD-6CB6A54FAAAB}"/>
              </a:ext>
            </a:extLst>
          </p:cNvPr>
          <p:cNvSpPr/>
          <p:nvPr/>
        </p:nvSpPr>
        <p:spPr>
          <a:xfrm rot="11105759">
            <a:off x="2641375" y="1956586"/>
            <a:ext cx="1186956" cy="1203130"/>
          </a:xfrm>
          <a:prstGeom prst="arc">
            <a:avLst>
              <a:gd name="adj1" fmla="val 4932776"/>
              <a:gd name="adj2" fmla="val 16089871"/>
            </a:avLst>
          </a:prstGeom>
          <a:ln w="76200">
            <a:solidFill>
              <a:srgbClr val="00B9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0DACE56-A64D-4879-AC09-45FD736B21EC}"/>
              </a:ext>
            </a:extLst>
          </p:cNvPr>
          <p:cNvSpPr/>
          <p:nvPr/>
        </p:nvSpPr>
        <p:spPr>
          <a:xfrm rot="10113581" flipH="1">
            <a:off x="1880049" y="1956586"/>
            <a:ext cx="1267780" cy="1203130"/>
          </a:xfrm>
          <a:prstGeom prst="arc">
            <a:avLst>
              <a:gd name="adj1" fmla="val 4932776"/>
              <a:gd name="adj2" fmla="val 16089871"/>
            </a:avLst>
          </a:prstGeom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06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2E301-F37E-4B59-AA1D-A0C7AEE71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Attachment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F74FF-9143-4C75-A3A9-2560E6A27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210" y="1140006"/>
            <a:ext cx="4123883" cy="1643387"/>
          </a:xfrm>
        </p:spPr>
        <p:txBody>
          <a:bodyPr/>
          <a:lstStyle/>
          <a:p>
            <a:r>
              <a:rPr lang="en-US" dirty="0"/>
              <a:t>Create a simple attachment arm for Droid Bot IV for the Large Motor connected to Port 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EF007-A428-46F4-A388-188BDB638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D4C77D3-B9AB-4EFD-892C-8E679EDE7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 descr="A close up of a toy&#10;&#10;Description automatically generated">
            <a:extLst>
              <a:ext uri="{FF2B5EF4-FFF2-40B4-BE49-F238E27FC236}">
                <a16:creationId xmlns:a16="http://schemas.microsoft.com/office/drawing/2014/main" id="{814A555B-6469-4B7B-B439-B57177B0C7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06" t="9973" r="15763" b="6260"/>
          <a:stretch/>
        </p:blipFill>
        <p:spPr>
          <a:xfrm>
            <a:off x="412399" y="3058258"/>
            <a:ext cx="2713054" cy="26703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Picture 5" descr="A picture containing toy, cake, indoor, truck&#10;&#10;Description automatically generated">
            <a:extLst>
              <a:ext uri="{FF2B5EF4-FFF2-40B4-BE49-F238E27FC236}">
                <a16:creationId xmlns:a16="http://schemas.microsoft.com/office/drawing/2014/main" id="{40B3AAE2-87A1-43E6-B064-AA4E2DCD2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0093" y="801167"/>
            <a:ext cx="4707697" cy="353077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9F50F0FE-F612-4E26-99EC-9EE90706D1EB}"/>
              </a:ext>
            </a:extLst>
          </p:cNvPr>
          <p:cNvGrpSpPr/>
          <p:nvPr/>
        </p:nvGrpSpPr>
        <p:grpSpPr>
          <a:xfrm>
            <a:off x="5578514" y="4282206"/>
            <a:ext cx="2814859" cy="1826627"/>
            <a:chOff x="429977" y="3602040"/>
            <a:chExt cx="3427528" cy="247539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7672FDF-3456-453B-9512-A4D15CF7F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9977" y="3636133"/>
              <a:ext cx="3427528" cy="244130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299D283-36C5-451C-9AE5-6379A25D70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31" t="41763" r="89451" b="40296"/>
            <a:stretch/>
          </p:blipFill>
          <p:spPr>
            <a:xfrm>
              <a:off x="545686" y="3995697"/>
              <a:ext cx="261138" cy="43799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AE9D83E-0B1A-4D76-8934-61D68B2D0F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31" t="41763" r="89451" b="40296"/>
            <a:stretch/>
          </p:blipFill>
          <p:spPr>
            <a:xfrm>
              <a:off x="552209" y="5349114"/>
              <a:ext cx="261138" cy="43799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6129198-2158-4918-BEF6-21D494E924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46" t="67607" r="87638" b="14723"/>
            <a:stretch/>
          </p:blipFill>
          <p:spPr>
            <a:xfrm>
              <a:off x="3417212" y="4654883"/>
              <a:ext cx="322729" cy="43137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577161E-8874-40DB-BA5B-5A776642EF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7055" t="68768" r="2319" b="18669"/>
            <a:stretch/>
          </p:blipFill>
          <p:spPr>
            <a:xfrm>
              <a:off x="437751" y="4684434"/>
              <a:ext cx="424984" cy="34469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20C7E6A-24CB-451F-A59B-2DF9B20A3D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676" t="12560" r="86825" b="74720"/>
            <a:stretch/>
          </p:blipFill>
          <p:spPr>
            <a:xfrm>
              <a:off x="3437514" y="5349114"/>
              <a:ext cx="296762" cy="30472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DE6643-32A5-4B72-8573-015A350E5C76}"/>
                </a:ext>
              </a:extLst>
            </p:cNvPr>
            <p:cNvSpPr txBox="1"/>
            <p:nvPr/>
          </p:nvSpPr>
          <p:spPr>
            <a:xfrm>
              <a:off x="733160" y="3602040"/>
              <a:ext cx="282116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/>
                <a:t>Droid Bot IV Configuration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3462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659EE-E3A8-4FE7-9DA4-675B4AD7B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Challenge 1: Learn about stall with DROID Bot IV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B934B-86B3-46B2-9C2A-5EADBA143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210" y="1140007"/>
            <a:ext cx="8746864" cy="187673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Create one program with </a:t>
            </a:r>
            <a:r>
              <a:rPr lang="en-US" u="sng" dirty="0"/>
              <a:t>stall detection turned on </a:t>
            </a:r>
            <a:r>
              <a:rPr lang="en-US" dirty="0"/>
              <a:t>and one with </a:t>
            </a:r>
            <a:r>
              <a:rPr lang="en-US" u="sng" dirty="0"/>
              <a:t>stall detection turned off</a:t>
            </a:r>
            <a:r>
              <a:rPr lang="en-US" dirty="0"/>
              <a:t>.</a:t>
            </a:r>
          </a:p>
          <a:p>
            <a:r>
              <a:rPr lang="en-US" dirty="0"/>
              <a:t>Using Droid Bot IV or similar, program the motor to turn 1000 degrees. </a:t>
            </a:r>
          </a:p>
          <a:p>
            <a:r>
              <a:rPr lang="en-US" dirty="0"/>
              <a:t>Add a beeping sound after the motor command.</a:t>
            </a:r>
          </a:p>
          <a:p>
            <a:r>
              <a:rPr lang="en-US" dirty="0"/>
              <a:t>Hold the arm with your hand to prevent motor from completing 1000 degrees. Hold for a couple of seconds.</a:t>
            </a:r>
          </a:p>
          <a:p>
            <a:r>
              <a:rPr lang="en-US" dirty="0"/>
              <a:t>Compare what happens in each program. Will the sound play in both or only one program?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EC275-44D5-4BBB-B064-7529C9F2C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BE60C2-9858-40F9-BB52-887140B94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 descr="A picture containing toy, cake, indoor, truck&#10;&#10;Description automatically generated">
            <a:extLst>
              <a:ext uri="{FF2B5EF4-FFF2-40B4-BE49-F238E27FC236}">
                <a16:creationId xmlns:a16="http://schemas.microsoft.com/office/drawing/2014/main" id="{F27E3246-3C17-4AE0-94BE-74D0469F1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2190" y="3802584"/>
            <a:ext cx="3285201" cy="24639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C4C7B0-ED95-432C-BB64-5B0469FFDC71}"/>
              </a:ext>
            </a:extLst>
          </p:cNvPr>
          <p:cNvCxnSpPr>
            <a:cxnSpLocks/>
          </p:cNvCxnSpPr>
          <p:nvPr/>
        </p:nvCxnSpPr>
        <p:spPr>
          <a:xfrm>
            <a:off x="2729552" y="5145206"/>
            <a:ext cx="1323833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AB91D-D15C-4B75-85F4-033F2E1B87C8}"/>
              </a:ext>
            </a:extLst>
          </p:cNvPr>
          <p:cNvSpPr/>
          <p:nvPr/>
        </p:nvSpPr>
        <p:spPr>
          <a:xfrm>
            <a:off x="876920" y="4172664"/>
            <a:ext cx="2135448" cy="18767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Cause a stall by holding the </a:t>
            </a:r>
            <a:r>
              <a:rPr lang="en-US" dirty="0" err="1">
                <a:solidFill>
                  <a:schemeClr val="tx1"/>
                </a:solidFill>
              </a:rPr>
              <a:t>liftarm</a:t>
            </a:r>
            <a:r>
              <a:rPr lang="en-US" dirty="0">
                <a:solidFill>
                  <a:schemeClr val="tx1"/>
                </a:solidFill>
              </a:rPr>
              <a:t> and preventing it from turning. Hold if for a second of two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5F4B30D-0246-4614-AA72-07A6E8D942EE}"/>
              </a:ext>
            </a:extLst>
          </p:cNvPr>
          <p:cNvSpPr/>
          <p:nvPr/>
        </p:nvSpPr>
        <p:spPr>
          <a:xfrm>
            <a:off x="4053385" y="4615730"/>
            <a:ext cx="905609" cy="990600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4406A0-A76B-4C53-A2D4-B2C4BC54C2AC}"/>
              </a:ext>
            </a:extLst>
          </p:cNvPr>
          <p:cNvSpPr txBox="1"/>
          <p:nvPr/>
        </p:nvSpPr>
        <p:spPr>
          <a:xfrm>
            <a:off x="876920" y="3346164"/>
            <a:ext cx="35425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set_stall_detection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BE892C-13E6-49F9-80B1-57BA94B5A6C5}"/>
              </a:ext>
            </a:extLst>
          </p:cNvPr>
          <p:cNvSpPr txBox="1"/>
          <p:nvPr/>
        </p:nvSpPr>
        <p:spPr>
          <a:xfrm>
            <a:off x="4419472" y="3349189"/>
            <a:ext cx="35425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set_stall_detection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78CC"/>
                </a:solidFill>
                <a:latin typeface="Consolas" panose="020B0609020204030204" pitchFamily="49" charset="0"/>
              </a:rPr>
              <a:t>False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8568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188E1-0E55-4006-83F7-0AECE0FED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853D8-8355-4FEF-823F-78833EB78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210" y="1140006"/>
            <a:ext cx="8831580" cy="948101"/>
          </a:xfrm>
        </p:spPr>
        <p:txBody>
          <a:bodyPr/>
          <a:lstStyle/>
          <a:p>
            <a:r>
              <a:rPr lang="en-US" dirty="0"/>
              <a:t>Stall detection “on” allowed the code to move on to the next line even when the arm got stuck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468869-9338-4493-BBF4-6314FC1AE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Copyright © 2020 SPIKE Prime Lessons (primelessons.org) CC-BY-NC-SA.  (Last edit: 11/26/2020)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D8ED0B-352A-4B0A-94D1-5A4C7D02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C7F9B1-9B28-438A-A9E2-6C8840E56673}"/>
              </a:ext>
            </a:extLst>
          </p:cNvPr>
          <p:cNvSpPr txBox="1"/>
          <p:nvPr/>
        </p:nvSpPr>
        <p:spPr>
          <a:xfrm>
            <a:off x="320431" y="4769893"/>
            <a:ext cx="3837354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The beep plays even if you hold the arm and prevent it from moving.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949D5F-969F-4577-B918-6C2A75662039}"/>
              </a:ext>
            </a:extLst>
          </p:cNvPr>
          <p:cNvSpPr txBox="1"/>
          <p:nvPr/>
        </p:nvSpPr>
        <p:spPr>
          <a:xfrm>
            <a:off x="4638431" y="4769893"/>
            <a:ext cx="3837354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The beep will not play until you release the arm and allow the motor to complete its move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0DA17B-8533-4D1F-A506-7756A2FD0675}"/>
              </a:ext>
            </a:extLst>
          </p:cNvPr>
          <p:cNvSpPr txBox="1"/>
          <p:nvPr/>
        </p:nvSpPr>
        <p:spPr>
          <a:xfrm>
            <a:off x="4572000" y="2395975"/>
            <a:ext cx="4318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 = Motor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motor.set_stop_action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'brake'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motor.set_default_speed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motor.set_stall_detection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motor.run_for_degrees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hub.speaker.beep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E8071E-09D2-4C83-BAAB-36E6DEEFA6A6}"/>
              </a:ext>
            </a:extLst>
          </p:cNvPr>
          <p:cNvSpPr txBox="1"/>
          <p:nvPr/>
        </p:nvSpPr>
        <p:spPr>
          <a:xfrm>
            <a:off x="288307" y="2395975"/>
            <a:ext cx="4318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 = Motor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'D'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motor.set_stop_action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8009B"/>
                </a:solidFill>
                <a:effectLst/>
                <a:latin typeface="Consolas" panose="020B0609020204030204" pitchFamily="49" charset="0"/>
              </a:rPr>
              <a:t>'brake'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motor.set_default_speed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motor.set_stall_detection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78CC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motor.run_for_degrees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FF7D00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hub.speaker.beep</a:t>
            </a:r>
            <a:r>
              <a:rPr lang="en-US" b="0" dirty="0">
                <a:solidFill>
                  <a:srgbClr val="00877B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305700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2CEFEB64-C992-CF42-AC34-A2A7B15E4CF5}" vid="{484731AA-B6D9-C841-B3ED-40BE794FD840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Dividend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00000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owtoUse" id="{7DD8E111-BC3A-4444-A06C-BD4DCB2344B2}" vid="{5D8D2880-D206-C442-A283-BCAB763DE85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8332</TotalTime>
  <Words>1291</Words>
  <Application>Microsoft Macintosh PowerPoint</Application>
  <PresentationFormat>On-screen Show (4:3)</PresentationFormat>
  <Paragraphs>131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Arial Black</vt:lpstr>
      <vt:lpstr>Calibri</vt:lpstr>
      <vt:lpstr>Calibri Light</vt:lpstr>
      <vt:lpstr>Consolas</vt:lpstr>
      <vt:lpstr>Gill Sans MT</vt:lpstr>
      <vt:lpstr>Helvetica Neue</vt:lpstr>
      <vt:lpstr>Wingdings 2</vt:lpstr>
      <vt:lpstr>Custom Design</vt:lpstr>
      <vt:lpstr>beginner</vt:lpstr>
      <vt:lpstr>1_Custom Design</vt:lpstr>
      <vt:lpstr>Dividend</vt:lpstr>
      <vt:lpstr>moving objects &amp; Stall Detection</vt:lpstr>
      <vt:lpstr>Lesson Objectives</vt:lpstr>
      <vt:lpstr>Single Motor Functions (Actions)</vt:lpstr>
      <vt:lpstr>Single Motor Functions (Measurements/Settings)</vt:lpstr>
      <vt:lpstr>Stall detection</vt:lpstr>
      <vt:lpstr>NEGATIVE Values</vt:lpstr>
      <vt:lpstr>Attachment arm</vt:lpstr>
      <vt:lpstr>Challenge 1: Learn about stall with DROID Bot IV</vt:lpstr>
      <vt:lpstr>Challenge 1 solution</vt:lpstr>
      <vt:lpstr>Challenge 2: Pick up object (ADB challenge)</vt:lpstr>
      <vt:lpstr>Challenge 2 solution</vt:lpstr>
      <vt:lpstr>Extensions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BEGINNER EV3 PROGRAMMING Lesson</dc:title>
  <dc:creator>Sanjay Seshan</dc:creator>
  <cp:lastModifiedBy>Srinivasan Seshan</cp:lastModifiedBy>
  <cp:revision>141</cp:revision>
  <cp:lastPrinted>2016-07-04T14:38:40Z</cp:lastPrinted>
  <dcterms:created xsi:type="dcterms:W3CDTF">2014-08-07T02:19:13Z</dcterms:created>
  <dcterms:modified xsi:type="dcterms:W3CDTF">2020-12-17T13:41:13Z</dcterms:modified>
</cp:coreProperties>
</file>

<file path=docProps/thumbnail.jpeg>
</file>